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4"/>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13" r:id="rId18"/>
    <p:sldId id="310" r:id="rId19"/>
    <p:sldId id="314" r:id="rId20"/>
    <p:sldId id="315" r:id="rId21"/>
    <p:sldId id="316" r:id="rId22"/>
    <p:sldId id="28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5" autoAdjust="0"/>
    <p:restoredTop sz="84676" autoAdjust="0"/>
  </p:normalViewPr>
  <p:slideViewPr>
    <p:cSldViewPr snapToGrid="0">
      <p:cViewPr varScale="1">
        <p:scale>
          <a:sx n="69" d="100"/>
          <a:sy n="69" d="100"/>
        </p:scale>
        <p:origin x="110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17</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a:solidFill>
                  <a:schemeClr val="bg1"/>
                </a:solidFill>
                <a:latin typeface="+mj-lt"/>
                <a:ea typeface="ＭＳ Ｐゴシック"/>
                <a:cs typeface="Times New Roman" panose="02020603050405020304" pitchFamily="18" charset="0"/>
              </a:rPr>
              <a:t>DNAX</a:t>
            </a:r>
          </a:p>
          <a:p>
            <a:r>
              <a:rPr lang="en-US" sz="6200" b="1">
                <a:solidFill>
                  <a:schemeClr val="bg1"/>
                </a:solidFill>
                <a:latin typeface="+mj-lt"/>
                <a:ea typeface="ＭＳ Ｐゴシック"/>
                <a:cs typeface="Times New Roman" panose="02020603050405020304" pitchFamily="18" charset="0"/>
              </a:rPr>
              <a:t>(</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anim calcmode="lin" valueType="num">
                                      <p:cBhvr>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183728412"/>
              </p:ext>
            </p:extLst>
          </p:nvPr>
        </p:nvGraphicFramePr>
        <p:xfrm>
          <a:off x="844551"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1756621619"/>
              </p:ext>
            </p:extLst>
          </p:nvPr>
        </p:nvGraphicFramePr>
        <p:xfrm>
          <a:off x="844550" y="1884461"/>
          <a:ext cx="10502898" cy="1398931"/>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212643010"/>
              </p:ext>
            </p:extLst>
          </p:nvPr>
        </p:nvGraphicFramePr>
        <p:xfrm>
          <a:off x="844550" y="3300860"/>
          <a:ext cx="10502898" cy="2778196"/>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algn="ctr" fontAlgn="base"/>
                      <a:r>
                        <a:rPr lang="en-US" sz="1400" b="1" dirty="0">
                          <a:solidFill>
                            <a:schemeClr val="tx1"/>
                          </a:solidFill>
                          <a:effectLst/>
                        </a:rPr>
                        <a:t>(each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2388320394"/>
              </p:ext>
            </p:extLst>
          </p:nvPr>
        </p:nvGraphicFramePr>
        <p:xfrm>
          <a:off x="844550" y="1884379"/>
          <a:ext cx="10502898" cy="1320079"/>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88820649"/>
              </p:ext>
            </p:extLst>
          </p:nvPr>
        </p:nvGraphicFramePr>
        <p:xfrm>
          <a:off x="844551" y="3211629"/>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 (each Issue)</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1845346256"/>
              </p:ext>
            </p:extLst>
          </p:nvPr>
        </p:nvGraphicFramePr>
        <p:xfrm>
          <a:off x="844550" y="4757684"/>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Hrs.: 10*2*8 = 160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Future Scope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anim calcmode="lin" valueType="num">
                                      <p:cBhvr>
                                        <p:cTn id="36"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anim calcmode="lin" valueType="num">
                                      <p:cBhvr>
                                        <p:cTn id="43"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anim calcmode="lin" valueType="num">
                                      <p:cBhvr>
                                        <p:cTn id="50"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14" end="14"/>
                                            </p:txEl>
                                          </p:spTgt>
                                        </p:tgtEl>
                                        <p:attrNameLst>
                                          <p:attrName>style.visibility</p:attrName>
                                        </p:attrNameLst>
                                      </p:cBhvr>
                                      <p:to>
                                        <p:strVal val="visible"/>
                                      </p:to>
                                    </p:set>
                                    <p:animEffect transition="in" filter="fade">
                                      <p:cBhvr>
                                        <p:cTn id="56" dur="500"/>
                                        <p:tgtEl>
                                          <p:spTgt spid="9">
                                            <p:txEl>
                                              <p:pRg st="14" end="14"/>
                                            </p:txEl>
                                          </p:spTgt>
                                        </p:tgtEl>
                                      </p:cBhvr>
                                    </p:animEffect>
                                    <p:anim calcmode="lin" valueType="num">
                                      <p:cBhvr>
                                        <p:cTn id="5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p:cTn id="58" dur="500" fill="hold"/>
                                        <p:tgtEl>
                                          <p:spTgt spid="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2.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18552</TotalTime>
  <Words>1568</Words>
  <Application>Microsoft Office PowerPoint</Application>
  <PresentationFormat>Widescreen</PresentationFormat>
  <Paragraphs>287</Paragraphs>
  <Slides>18</Slides>
  <Notes>14</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With/without our tool : A Matrix co-relation</vt:lpstr>
      <vt:lpstr>With/without our tool : A Matrix co-relation</vt:lpstr>
      <vt:lpstr>Prototype/Demo  (Scenario 1: Customer Mode)</vt:lpstr>
      <vt:lpstr>Prototype/Demo  (Scenario 2: L3 Team Mode)</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140</cp:revision>
  <dcterms:created xsi:type="dcterms:W3CDTF">2020-10-20T09:40:45Z</dcterms:created>
  <dcterms:modified xsi:type="dcterms:W3CDTF">2023-04-23T07:10:18Z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